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35" r:id="rId5"/>
    <p:sldId id="336" r:id="rId6"/>
    <p:sldId id="339" r:id="rId7"/>
    <p:sldId id="340" r:id="rId8"/>
    <p:sldId id="341" r:id="rId9"/>
    <p:sldId id="34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>
        <p:scale>
          <a:sx n="100" d="100"/>
          <a:sy n="100" d="100"/>
        </p:scale>
        <p:origin x="120" y="-54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10/21/24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32EE004-9A9C-BAA2-F5C5-096E84E79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AGILE DEVELOPMENT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AD8519DD-0B93-9BA0-B69C-58E778AF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0" y="1513690"/>
            <a:ext cx="5204645" cy="38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74" y="-417004"/>
            <a:ext cx="8297380" cy="1326514"/>
          </a:xfrm>
        </p:spPr>
        <p:txBody>
          <a:bodyPr/>
          <a:lstStyle/>
          <a:p>
            <a:r>
              <a:rPr lang="en-US" dirty="0"/>
              <a:t>Explaining agile Roles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746DFFD-8D29-7551-DF34-CF8432A97B0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88020" y="1105687"/>
            <a:ext cx="9742537" cy="49447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i="0" dirty="0">
                <a:effectLst/>
                <a:latin typeface="UICTFontTextStyleEmphasizedBody"/>
              </a:rPr>
              <a:t>Product Owner</a:t>
            </a:r>
            <a:endParaRPr lang="en-US" sz="4800" dirty="0">
              <a:effectLst/>
              <a:latin typeface=".AppleSystemUIFont"/>
            </a:endParaRPr>
          </a:p>
          <a:p>
            <a:r>
              <a:rPr lang="en-US" sz="4800" b="1" i="0" dirty="0">
                <a:effectLst/>
                <a:latin typeface="UICTFontTextStyleEmphasizedBody"/>
              </a:rPr>
              <a:t>Maximizes value of the product and work of the Development Team. </a:t>
            </a:r>
            <a:endParaRPr lang="en-US" sz="4800" dirty="0">
              <a:effectLst/>
              <a:latin typeface=".AppleSystemUIFont"/>
            </a:endParaRPr>
          </a:p>
          <a:p>
            <a:r>
              <a:rPr lang="en-US" sz="4800" b="1" i="0" dirty="0">
                <a:effectLst/>
                <a:latin typeface="UICTFontTextStyleEmphasizedBody"/>
              </a:rPr>
              <a:t>Scrum Master</a:t>
            </a:r>
            <a:endParaRPr lang="en-US" sz="4800" dirty="0">
              <a:effectLst/>
              <a:latin typeface=".AppleSystemUIFont"/>
            </a:endParaRPr>
          </a:p>
          <a:p>
            <a:r>
              <a:rPr lang="en-US" sz="4800" b="1" i="0" dirty="0">
                <a:effectLst/>
                <a:latin typeface="UICTFontTextStyleEmphasizedBody"/>
              </a:rPr>
              <a:t>Provides guidance in Agile principals </a:t>
            </a:r>
            <a:endParaRPr lang="en-US" sz="4800" dirty="0">
              <a:effectLst/>
              <a:latin typeface=".AppleSystemUIFont"/>
            </a:endParaRPr>
          </a:p>
          <a:p>
            <a:r>
              <a:rPr lang="en-US" sz="4800" b="1" i="0" dirty="0">
                <a:effectLst/>
                <a:latin typeface="UICTFontTextStyleEmphasizedBody"/>
              </a:rPr>
              <a:t>Is the servant-leader to the Product Owner. </a:t>
            </a:r>
            <a:endParaRPr lang="en-US" sz="4800" dirty="0">
              <a:effectLst/>
              <a:latin typeface=".AppleSystemUIFont"/>
            </a:endParaRPr>
          </a:p>
          <a:p>
            <a:r>
              <a:rPr lang="en-US" sz="4800" b="1" i="0" dirty="0">
                <a:effectLst/>
                <a:latin typeface="UICTFontTextStyleEmphasizedBody"/>
              </a:rPr>
              <a:t>Facilitates Scrum events.</a:t>
            </a:r>
            <a:endParaRPr lang="en-US" sz="4800" dirty="0">
              <a:effectLst/>
              <a:latin typeface=".AppleSystemUIFont"/>
            </a:endParaRPr>
          </a:p>
          <a:p>
            <a:r>
              <a:rPr lang="en-US" sz="4800" b="1" i="0" dirty="0">
                <a:effectLst/>
                <a:latin typeface="UICTFontTextStyleEmphasizedBody"/>
              </a:rPr>
              <a:t>Development Team</a:t>
            </a:r>
            <a:endParaRPr lang="en-US" sz="4800" dirty="0">
              <a:effectLst/>
              <a:latin typeface=".AppleSystemUIFont"/>
            </a:endParaRPr>
          </a:p>
          <a:p>
            <a:r>
              <a:rPr lang="en-US" sz="4800" b="1" i="0" dirty="0">
                <a:effectLst/>
                <a:latin typeface="UICTFontTextStyleEmphasizedBody"/>
              </a:rPr>
              <a:t>Consisting of Developers and Testers</a:t>
            </a:r>
            <a:endParaRPr lang="en-US" sz="4800" dirty="0">
              <a:effectLst/>
              <a:latin typeface=".AppleSystemUIFont"/>
            </a:endParaRPr>
          </a:p>
          <a:p>
            <a:r>
              <a:rPr lang="en-US" sz="4800" b="1" i="0" dirty="0">
                <a:effectLst/>
                <a:latin typeface="UICTFontTextStyleEmphasizedBody"/>
              </a:rPr>
              <a:t>Self-organized</a:t>
            </a:r>
            <a:endParaRPr lang="en-US" sz="4800" dirty="0">
              <a:effectLst/>
              <a:latin typeface=".AppleSystemUIFont"/>
            </a:endParaRPr>
          </a:p>
          <a:p>
            <a:r>
              <a:rPr lang="en-US" sz="4800" b="1" i="0" dirty="0">
                <a:effectLst/>
                <a:latin typeface="UICTFontTextStyleEmphasizedBody"/>
              </a:rPr>
              <a:t>Cross-functional</a:t>
            </a:r>
            <a:endParaRPr lang="en-US" sz="4800" dirty="0">
              <a:effectLst/>
              <a:latin typeface=".AppleSystemUIFont"/>
            </a:endParaRPr>
          </a:p>
          <a:p>
            <a:pPr marL="285750" indent="-28575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842" y="-139149"/>
            <a:ext cx="8297380" cy="1042260"/>
          </a:xfrm>
        </p:spPr>
        <p:txBody>
          <a:bodyPr/>
          <a:lstStyle/>
          <a:p>
            <a:r>
              <a:rPr lang="en-US" sz="2800" b="1" dirty="0"/>
              <a:t>SOFTWARE DEVELOPMENT LIFECYCLE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910" y="381981"/>
            <a:ext cx="8324089" cy="34930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i="0" dirty="0">
                <a:effectLst/>
                <a:latin typeface="UICTFontTextStyleEmphasizedBody"/>
              </a:rPr>
              <a:t>Analysis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Collaborate with stakeholders.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Gather Requirements.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1" i="0" dirty="0">
                <a:effectLst/>
                <a:latin typeface="UICTFontTextStyleEmphasizedBody"/>
              </a:rPr>
              <a:t>Design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Define detailed process for functionality.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Define technologies, limitations, time frames and budget.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1" i="0" dirty="0">
                <a:effectLst/>
                <a:latin typeface="UICTFontTextStyleEmphasizedBody"/>
              </a:rPr>
              <a:t>Implementation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Development begins.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Functionality is broken up into smaller increments. 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1" i="0" dirty="0">
                <a:effectLst/>
                <a:latin typeface="UICTFontTextStyleEmphasizedBody"/>
              </a:rPr>
              <a:t>Testing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Occurs In conjunction with Development.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Process for identifying and mitigating reported defects and issue tracking.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1" i="0" dirty="0">
                <a:effectLst/>
                <a:latin typeface="UICTFontTextStyleEmphasizedBody"/>
              </a:rPr>
              <a:t>Deployment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Testing complete and product is released to market.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1" i="0" dirty="0">
                <a:effectLst/>
                <a:latin typeface="UICTFontTextStyleEmphasizedBody"/>
              </a:rPr>
              <a:t>Maintenance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Product in production environment.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r>
              <a:rPr lang="en-US" sz="1200" b="0" i="0" dirty="0">
                <a:effectLst/>
                <a:latin typeface="UICTFontTextStyleBody"/>
              </a:rPr>
              <a:t>Developers must be ready to implement NEW features and bug fixes as they come up. </a:t>
            </a:r>
            <a:endParaRPr lang="en-US" sz="1200" dirty="0">
              <a:effectLst/>
              <a:latin typeface=".AppleSystemUIFont"/>
            </a:endParaRPr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1640C9-8D87-D411-49F8-64DCD733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28" y="0"/>
            <a:ext cx="9980544" cy="56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Agile vs waterfall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b="1" i="0" dirty="0">
                <a:effectLst/>
                <a:latin typeface="UICTFontTextStyleEmphasizedBody"/>
              </a:rPr>
              <a:t>No need to define all requirements. </a:t>
            </a:r>
            <a:endParaRPr lang="en-US" dirty="0">
              <a:effectLst/>
              <a:latin typeface=".AppleSystemUIFont"/>
            </a:endParaRPr>
          </a:p>
          <a:p>
            <a:br>
              <a:rPr lang="en-US" dirty="0">
                <a:effectLst/>
                <a:latin typeface=".AppleSystemUIFont"/>
              </a:rPr>
            </a:br>
            <a:endParaRPr lang="en-US" dirty="0">
              <a:effectLst/>
              <a:latin typeface=".AppleSystemUIFont"/>
            </a:endParaRPr>
          </a:p>
          <a:p>
            <a:r>
              <a:rPr lang="en-US" b="1" i="0" dirty="0">
                <a:effectLst/>
                <a:latin typeface="UICTFontTextStyleEmphasizedBody"/>
              </a:rPr>
              <a:t>Major requirements can be defined but functionality can evolve over time.</a:t>
            </a:r>
            <a:endParaRPr lang="en-US" dirty="0">
              <a:effectLst/>
              <a:latin typeface=".AppleSystemUIFont"/>
            </a:endParaRPr>
          </a:p>
          <a:p>
            <a:br>
              <a:rPr lang="en-US" dirty="0">
                <a:effectLst/>
                <a:latin typeface=".AppleSystemUIFont"/>
              </a:rPr>
            </a:br>
            <a:endParaRPr lang="en-US" dirty="0">
              <a:effectLst/>
              <a:latin typeface=".AppleSystemUIFont"/>
            </a:endParaRPr>
          </a:p>
          <a:p>
            <a:r>
              <a:rPr lang="en-US" b="1" i="0" dirty="0">
                <a:effectLst/>
                <a:latin typeface="UICTFontTextStyleEmphasizedBody"/>
              </a:rPr>
              <a:t>No time to market constraint</a:t>
            </a:r>
            <a:endParaRPr lang="en-US" dirty="0"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>
            <a:normAutofit fontScale="92500" lnSpcReduction="20000"/>
          </a:bodyPr>
          <a:lstStyle/>
          <a:p>
            <a:r>
              <a:rPr lang="en-US" b="1" i="0" dirty="0">
                <a:effectLst/>
                <a:latin typeface="UICTFontTextStyleEmphasizedBody"/>
              </a:rPr>
              <a:t>All requirements must be defined.</a:t>
            </a:r>
            <a:endParaRPr lang="en-US" dirty="0">
              <a:effectLst/>
              <a:latin typeface=".AppleSystemUIFont"/>
            </a:endParaRPr>
          </a:p>
          <a:p>
            <a:br>
              <a:rPr lang="en-US" dirty="0">
                <a:effectLst/>
                <a:latin typeface=".AppleSystemUIFont"/>
              </a:rPr>
            </a:br>
            <a:endParaRPr lang="en-US" dirty="0">
              <a:effectLst/>
              <a:latin typeface=".AppleSystemUIFont"/>
            </a:endParaRPr>
          </a:p>
          <a:p>
            <a:r>
              <a:rPr lang="en-US" b="1" i="0" dirty="0">
                <a:effectLst/>
                <a:latin typeface="UICTFontTextStyleEmphasizedBody"/>
              </a:rPr>
              <a:t>Contract Negotiation.</a:t>
            </a:r>
            <a:endParaRPr lang="en-US" dirty="0">
              <a:effectLst/>
              <a:latin typeface=".AppleSystemUIFont"/>
            </a:endParaRPr>
          </a:p>
          <a:p>
            <a:br>
              <a:rPr lang="en-US" dirty="0">
                <a:effectLst/>
                <a:latin typeface=".AppleSystemUIFont"/>
              </a:rPr>
            </a:br>
            <a:endParaRPr lang="en-US" dirty="0">
              <a:effectLst/>
              <a:latin typeface=".AppleSystemUIFont"/>
            </a:endParaRPr>
          </a:p>
          <a:p>
            <a:r>
              <a:rPr lang="en-US" b="1" i="0" dirty="0">
                <a:effectLst/>
                <a:latin typeface="UICTFontTextStyleEmphasizedBody"/>
              </a:rPr>
              <a:t>Sequential/Linear stages.</a:t>
            </a:r>
            <a:endParaRPr lang="en-US" dirty="0">
              <a:effectLst/>
              <a:latin typeface=".AppleSystemUIFont"/>
            </a:endParaRPr>
          </a:p>
          <a:p>
            <a:br>
              <a:rPr lang="en-US" dirty="0">
                <a:effectLst/>
                <a:latin typeface=".AppleSystemUIFont"/>
              </a:rPr>
            </a:br>
            <a:endParaRPr lang="en-US" dirty="0">
              <a:effectLst/>
              <a:latin typeface=".AppleSystemUIFont"/>
            </a:endParaRPr>
          </a:p>
          <a:p>
            <a:r>
              <a:rPr lang="en-US" b="1" i="0" dirty="0">
                <a:effectLst/>
                <a:latin typeface="UICTFontTextStyleEmphasizedBody"/>
              </a:rPr>
              <a:t>Best for simple, unchanging projects</a:t>
            </a:r>
            <a:endParaRPr lang="en-US" dirty="0"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Reference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Atlassian. (n.d.).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Agile vs. Waterfall Project Management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https://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www.atlassian.com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/agile/project-management/project-management-intro 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6D4081-FC9E-02CB-17D2-5C87206D99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420</Words>
  <Application>Microsoft Office PowerPoint</Application>
  <PresentationFormat>Widescreen</PresentationFormat>
  <Paragraphs>118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Custom</vt:lpstr>
      <vt:lpstr>AGILE DEVELOPMENT</vt:lpstr>
      <vt:lpstr>Explaining agile Roles</vt:lpstr>
      <vt:lpstr>SOFTWARE DEVELOPMENT LIFECYCLE</vt:lpstr>
      <vt:lpstr>PowerPoint Presentation</vt:lpstr>
      <vt:lpstr>Agile vs waterfall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DEVELOPMENT</dc:title>
  <dc:creator>McGlothan, William</dc:creator>
  <cp:lastModifiedBy>McGlothan, William</cp:lastModifiedBy>
  <cp:revision>17</cp:revision>
  <dcterms:created xsi:type="dcterms:W3CDTF">2024-10-21T03:37:26Z</dcterms:created>
  <dcterms:modified xsi:type="dcterms:W3CDTF">2024-10-21T04:05:56Z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